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74" r:id="rId4"/>
    <p:sldId id="263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deric GILLARDO" initials="FG" lastIdx="1" clrIdx="0">
    <p:extLst>
      <p:ext uri="{19B8F6BF-5375-455C-9EA6-DF929625EA0E}">
        <p15:presenceInfo xmlns:p15="http://schemas.microsoft.com/office/powerpoint/2012/main" userId="S-1-5-21-2060718226-1440286284-1606240830-102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 autoAdjust="0"/>
    <p:restoredTop sz="81826" autoAdjust="0"/>
  </p:normalViewPr>
  <p:slideViewPr>
    <p:cSldViewPr snapToGrid="0">
      <p:cViewPr varScale="1">
        <p:scale>
          <a:sx n="57" d="100"/>
          <a:sy n="57" d="100"/>
        </p:scale>
        <p:origin x="4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07109-3315-47E6-8C3E-717BA5C187C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B830AF8A-4D15-49D4-835C-B634EE2C9E14}">
      <dgm:prSet phldrT="[Texte]"/>
      <dgm:spPr/>
      <dgm:t>
        <a:bodyPr/>
        <a:lstStyle/>
        <a:p>
          <a:r>
            <a:rPr lang="fr-FR" dirty="0" smtClean="0"/>
            <a:t>Pattern recognition</a:t>
          </a:r>
          <a:endParaRPr lang="fr-FR" dirty="0"/>
        </a:p>
      </dgm:t>
    </dgm:pt>
    <dgm:pt modelId="{B5D37C10-3A96-49AF-B751-C60C27CBC88D}" type="parTrans" cxnId="{9CED95F6-9E0D-4E5F-811F-4F94F43A800B}">
      <dgm:prSet/>
      <dgm:spPr/>
      <dgm:t>
        <a:bodyPr/>
        <a:lstStyle/>
        <a:p>
          <a:endParaRPr lang="fr-FR"/>
        </a:p>
      </dgm:t>
    </dgm:pt>
    <dgm:pt modelId="{C85453DC-E64D-4491-9C7D-09E6F0360DEE}" type="sibTrans" cxnId="{9CED95F6-9E0D-4E5F-811F-4F94F43A800B}">
      <dgm:prSet/>
      <dgm:spPr/>
      <dgm:t>
        <a:bodyPr/>
        <a:lstStyle/>
        <a:p>
          <a:endParaRPr lang="fr-FR"/>
        </a:p>
      </dgm:t>
    </dgm:pt>
    <dgm:pt modelId="{71D7F205-108C-43C4-AEA2-FC443C39DA6A}">
      <dgm:prSet phldrT="[Texte]"/>
      <dgm:spPr/>
      <dgm:t>
        <a:bodyPr/>
        <a:lstStyle/>
        <a:p>
          <a:r>
            <a:rPr lang="fr-FR" dirty="0" err="1" smtClean="0"/>
            <a:t>Analysis</a:t>
          </a:r>
          <a:endParaRPr lang="fr-FR" dirty="0"/>
        </a:p>
      </dgm:t>
    </dgm:pt>
    <dgm:pt modelId="{1CCB281B-E731-48F9-8C9F-C82ACE7E16E7}" type="parTrans" cxnId="{B70CCC40-C5D2-4B5A-956A-C5F9A4422300}">
      <dgm:prSet/>
      <dgm:spPr/>
      <dgm:t>
        <a:bodyPr/>
        <a:lstStyle/>
        <a:p>
          <a:endParaRPr lang="fr-FR"/>
        </a:p>
      </dgm:t>
    </dgm:pt>
    <dgm:pt modelId="{E37FFC2B-6578-4BE5-97C6-6112D4B4E563}" type="sibTrans" cxnId="{B70CCC40-C5D2-4B5A-956A-C5F9A4422300}">
      <dgm:prSet/>
      <dgm:spPr/>
      <dgm:t>
        <a:bodyPr/>
        <a:lstStyle/>
        <a:p>
          <a:endParaRPr lang="fr-FR"/>
        </a:p>
      </dgm:t>
    </dgm:pt>
    <dgm:pt modelId="{3DF33EB5-4930-4200-8CC4-7F40BCDFEC45}" type="pres">
      <dgm:prSet presAssocID="{B7C07109-3315-47E6-8C3E-717BA5C187C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F2F5BD1-48D8-4C77-AD1F-24235E6627F3}" type="pres">
      <dgm:prSet presAssocID="{B830AF8A-4D15-49D4-835C-B634EE2C9E14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2689F4-DCBF-42B9-81A1-2FABB3BCD48D}" type="pres">
      <dgm:prSet presAssocID="{B830AF8A-4D15-49D4-835C-B634EE2C9E14}" presName="gear1srcNode" presStyleLbl="node1" presStyleIdx="0" presStyleCnt="2"/>
      <dgm:spPr/>
      <dgm:t>
        <a:bodyPr/>
        <a:lstStyle/>
        <a:p>
          <a:endParaRPr lang="fr-FR"/>
        </a:p>
      </dgm:t>
    </dgm:pt>
    <dgm:pt modelId="{8EDD7B3A-BE8C-4DA4-8331-3046B20DF120}" type="pres">
      <dgm:prSet presAssocID="{B830AF8A-4D15-49D4-835C-B634EE2C9E14}" presName="gear1dstNode" presStyleLbl="node1" presStyleIdx="0" presStyleCnt="2"/>
      <dgm:spPr/>
      <dgm:t>
        <a:bodyPr/>
        <a:lstStyle/>
        <a:p>
          <a:endParaRPr lang="fr-FR"/>
        </a:p>
      </dgm:t>
    </dgm:pt>
    <dgm:pt modelId="{55C2C7C4-F901-4CA5-A0B1-B8BF5087AEDD}" type="pres">
      <dgm:prSet presAssocID="{71D7F205-108C-43C4-AEA2-FC443C39DA6A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40F0584-A353-4010-ABA0-C500DB4E50EC}" type="pres">
      <dgm:prSet presAssocID="{71D7F205-108C-43C4-AEA2-FC443C39DA6A}" presName="gear2srcNode" presStyleLbl="node1" presStyleIdx="1" presStyleCnt="2"/>
      <dgm:spPr/>
      <dgm:t>
        <a:bodyPr/>
        <a:lstStyle/>
        <a:p>
          <a:endParaRPr lang="fr-FR"/>
        </a:p>
      </dgm:t>
    </dgm:pt>
    <dgm:pt modelId="{A32AEBF8-2005-424F-B019-363AE2BEDE7A}" type="pres">
      <dgm:prSet presAssocID="{71D7F205-108C-43C4-AEA2-FC443C39DA6A}" presName="gear2dstNode" presStyleLbl="node1" presStyleIdx="1" presStyleCnt="2"/>
      <dgm:spPr/>
      <dgm:t>
        <a:bodyPr/>
        <a:lstStyle/>
        <a:p>
          <a:endParaRPr lang="fr-FR"/>
        </a:p>
      </dgm:t>
    </dgm:pt>
    <dgm:pt modelId="{4D355B7D-CDE9-42F9-AD85-41E5DCDFA70F}" type="pres">
      <dgm:prSet presAssocID="{C85453DC-E64D-4491-9C7D-09E6F0360DEE}" presName="connector1" presStyleLbl="sibTrans2D1" presStyleIdx="0" presStyleCnt="2"/>
      <dgm:spPr/>
      <dgm:t>
        <a:bodyPr/>
        <a:lstStyle/>
        <a:p>
          <a:endParaRPr lang="fr-FR"/>
        </a:p>
      </dgm:t>
    </dgm:pt>
    <dgm:pt modelId="{85EBCB14-828D-4B3F-B867-65FE4E5E3DF6}" type="pres">
      <dgm:prSet presAssocID="{E37FFC2B-6578-4BE5-97C6-6112D4B4E563}" presName="connector2" presStyleLbl="sibTrans2D1" presStyleIdx="1" presStyleCnt="2"/>
      <dgm:spPr/>
      <dgm:t>
        <a:bodyPr/>
        <a:lstStyle/>
        <a:p>
          <a:endParaRPr lang="fr-FR"/>
        </a:p>
      </dgm:t>
    </dgm:pt>
  </dgm:ptLst>
  <dgm:cxnLst>
    <dgm:cxn modelId="{5468CD75-168E-41BC-AF59-AC3FAC09524F}" type="presOf" srcId="{B830AF8A-4D15-49D4-835C-B634EE2C9E14}" destId="{8F2F5BD1-48D8-4C77-AD1F-24235E6627F3}" srcOrd="0" destOrd="0" presId="urn:microsoft.com/office/officeart/2005/8/layout/gear1"/>
    <dgm:cxn modelId="{ECD8833F-19EC-4F3B-B42B-B1B929FDA757}" type="presOf" srcId="{C85453DC-E64D-4491-9C7D-09E6F0360DEE}" destId="{4D355B7D-CDE9-42F9-AD85-41E5DCDFA70F}" srcOrd="0" destOrd="0" presId="urn:microsoft.com/office/officeart/2005/8/layout/gear1"/>
    <dgm:cxn modelId="{B70CCC40-C5D2-4B5A-956A-C5F9A4422300}" srcId="{B7C07109-3315-47E6-8C3E-717BA5C187C1}" destId="{71D7F205-108C-43C4-AEA2-FC443C39DA6A}" srcOrd="1" destOrd="0" parTransId="{1CCB281B-E731-48F9-8C9F-C82ACE7E16E7}" sibTransId="{E37FFC2B-6578-4BE5-97C6-6112D4B4E563}"/>
    <dgm:cxn modelId="{12E22299-C221-4FE9-9225-7082F56BF1F3}" type="presOf" srcId="{B7C07109-3315-47E6-8C3E-717BA5C187C1}" destId="{3DF33EB5-4930-4200-8CC4-7F40BCDFEC45}" srcOrd="0" destOrd="0" presId="urn:microsoft.com/office/officeart/2005/8/layout/gear1"/>
    <dgm:cxn modelId="{9CED95F6-9E0D-4E5F-811F-4F94F43A800B}" srcId="{B7C07109-3315-47E6-8C3E-717BA5C187C1}" destId="{B830AF8A-4D15-49D4-835C-B634EE2C9E14}" srcOrd="0" destOrd="0" parTransId="{B5D37C10-3A96-49AF-B751-C60C27CBC88D}" sibTransId="{C85453DC-E64D-4491-9C7D-09E6F0360DEE}"/>
    <dgm:cxn modelId="{2B45D217-58BD-49D2-959F-72A32781D03E}" type="presOf" srcId="{E37FFC2B-6578-4BE5-97C6-6112D4B4E563}" destId="{85EBCB14-828D-4B3F-B867-65FE4E5E3DF6}" srcOrd="0" destOrd="0" presId="urn:microsoft.com/office/officeart/2005/8/layout/gear1"/>
    <dgm:cxn modelId="{D33A4DDB-592F-4AD2-A281-7EB13EAD3EF4}" type="presOf" srcId="{71D7F205-108C-43C4-AEA2-FC443C39DA6A}" destId="{A40F0584-A353-4010-ABA0-C500DB4E50EC}" srcOrd="1" destOrd="0" presId="urn:microsoft.com/office/officeart/2005/8/layout/gear1"/>
    <dgm:cxn modelId="{E57AB3A2-6BDB-43B1-B1F1-34E5E178BED0}" type="presOf" srcId="{71D7F205-108C-43C4-AEA2-FC443C39DA6A}" destId="{A32AEBF8-2005-424F-B019-363AE2BEDE7A}" srcOrd="2" destOrd="0" presId="urn:microsoft.com/office/officeart/2005/8/layout/gear1"/>
    <dgm:cxn modelId="{A853E8D8-B80B-4324-B205-F8D7E8158CD5}" type="presOf" srcId="{B830AF8A-4D15-49D4-835C-B634EE2C9E14}" destId="{8EDD7B3A-BE8C-4DA4-8331-3046B20DF120}" srcOrd="2" destOrd="0" presId="urn:microsoft.com/office/officeart/2005/8/layout/gear1"/>
    <dgm:cxn modelId="{FFD58D16-D3A5-454A-B748-85FA35D91F38}" type="presOf" srcId="{B830AF8A-4D15-49D4-835C-B634EE2C9E14}" destId="{482689F4-DCBF-42B9-81A1-2FABB3BCD48D}" srcOrd="1" destOrd="0" presId="urn:microsoft.com/office/officeart/2005/8/layout/gear1"/>
    <dgm:cxn modelId="{18B11A26-1176-440C-B346-D2DA0C9C10C0}" type="presOf" srcId="{71D7F205-108C-43C4-AEA2-FC443C39DA6A}" destId="{55C2C7C4-F901-4CA5-A0B1-B8BF5087AEDD}" srcOrd="0" destOrd="0" presId="urn:microsoft.com/office/officeart/2005/8/layout/gear1"/>
    <dgm:cxn modelId="{D32B91FF-7728-45CC-91F2-C436C0BF102A}" type="presParOf" srcId="{3DF33EB5-4930-4200-8CC4-7F40BCDFEC45}" destId="{8F2F5BD1-48D8-4C77-AD1F-24235E6627F3}" srcOrd="0" destOrd="0" presId="urn:microsoft.com/office/officeart/2005/8/layout/gear1"/>
    <dgm:cxn modelId="{415F5125-7FCE-43B6-8696-B6707A33A291}" type="presParOf" srcId="{3DF33EB5-4930-4200-8CC4-7F40BCDFEC45}" destId="{482689F4-DCBF-42B9-81A1-2FABB3BCD48D}" srcOrd="1" destOrd="0" presId="urn:microsoft.com/office/officeart/2005/8/layout/gear1"/>
    <dgm:cxn modelId="{0700895A-C1DC-4F47-A59C-04DF76A6A716}" type="presParOf" srcId="{3DF33EB5-4930-4200-8CC4-7F40BCDFEC45}" destId="{8EDD7B3A-BE8C-4DA4-8331-3046B20DF120}" srcOrd="2" destOrd="0" presId="urn:microsoft.com/office/officeart/2005/8/layout/gear1"/>
    <dgm:cxn modelId="{E0FD48A1-4F96-4610-96A6-76AA8B98D07E}" type="presParOf" srcId="{3DF33EB5-4930-4200-8CC4-7F40BCDFEC45}" destId="{55C2C7C4-F901-4CA5-A0B1-B8BF5087AEDD}" srcOrd="3" destOrd="0" presId="urn:microsoft.com/office/officeart/2005/8/layout/gear1"/>
    <dgm:cxn modelId="{94CB3B68-D397-4791-B5AB-2903A1FE13C8}" type="presParOf" srcId="{3DF33EB5-4930-4200-8CC4-7F40BCDFEC45}" destId="{A40F0584-A353-4010-ABA0-C500DB4E50EC}" srcOrd="4" destOrd="0" presId="urn:microsoft.com/office/officeart/2005/8/layout/gear1"/>
    <dgm:cxn modelId="{19230A26-88AB-4062-9519-B1F42BBD1E86}" type="presParOf" srcId="{3DF33EB5-4930-4200-8CC4-7F40BCDFEC45}" destId="{A32AEBF8-2005-424F-B019-363AE2BEDE7A}" srcOrd="5" destOrd="0" presId="urn:microsoft.com/office/officeart/2005/8/layout/gear1"/>
    <dgm:cxn modelId="{E5536639-3FD8-425D-A77B-C6C2E9E72687}" type="presParOf" srcId="{3DF33EB5-4930-4200-8CC4-7F40BCDFEC45}" destId="{4D355B7D-CDE9-42F9-AD85-41E5DCDFA70F}" srcOrd="6" destOrd="0" presId="urn:microsoft.com/office/officeart/2005/8/layout/gear1"/>
    <dgm:cxn modelId="{FA0FF5DE-F0A1-4C87-BEEB-750A52336D7D}" type="presParOf" srcId="{3DF33EB5-4930-4200-8CC4-7F40BCDFEC45}" destId="{85EBCB14-828D-4B3F-B867-65FE4E5E3DF6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F5BD1-48D8-4C77-AD1F-24235E6627F3}">
      <dsp:nvSpPr>
        <dsp:cNvPr id="0" name=""/>
        <dsp:cNvSpPr/>
      </dsp:nvSpPr>
      <dsp:spPr>
        <a:xfrm>
          <a:off x="1189226" y="667596"/>
          <a:ext cx="1049080" cy="104908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/>
            <a:t>Pattern recognition</a:t>
          </a:r>
          <a:endParaRPr lang="fr-FR" sz="800" kern="1200" dirty="0"/>
        </a:p>
      </dsp:txBody>
      <dsp:txXfrm>
        <a:off x="1400138" y="913338"/>
        <a:ext cx="627256" cy="539249"/>
      </dsp:txXfrm>
    </dsp:sp>
    <dsp:sp modelId="{55C2C7C4-F901-4CA5-A0B1-B8BF5087AEDD}">
      <dsp:nvSpPr>
        <dsp:cNvPr id="0" name=""/>
        <dsp:cNvSpPr/>
      </dsp:nvSpPr>
      <dsp:spPr>
        <a:xfrm>
          <a:off x="578851" y="419632"/>
          <a:ext cx="762967" cy="76296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err="1" smtClean="0"/>
            <a:t>Analysis</a:t>
          </a:r>
          <a:endParaRPr lang="fr-FR" sz="800" kern="1200" dirty="0"/>
        </a:p>
      </dsp:txBody>
      <dsp:txXfrm>
        <a:off x="770930" y="612872"/>
        <a:ext cx="378809" cy="376487"/>
      </dsp:txXfrm>
    </dsp:sp>
    <dsp:sp modelId="{4D355B7D-CDE9-42F9-AD85-41E5DCDFA70F}">
      <dsp:nvSpPr>
        <dsp:cNvPr id="0" name=""/>
        <dsp:cNvSpPr/>
      </dsp:nvSpPr>
      <dsp:spPr>
        <a:xfrm>
          <a:off x="1191619" y="513895"/>
          <a:ext cx="1290368" cy="1290368"/>
        </a:xfrm>
        <a:prstGeom prst="circularArrow">
          <a:avLst>
            <a:gd name="adj1" fmla="val 4878"/>
            <a:gd name="adj2" fmla="val 312630"/>
            <a:gd name="adj3" fmla="val 2881442"/>
            <a:gd name="adj4" fmla="val 15621886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BCB14-828D-4B3F-B867-65FE4E5E3DF6}">
      <dsp:nvSpPr>
        <dsp:cNvPr id="0" name=""/>
        <dsp:cNvSpPr/>
      </dsp:nvSpPr>
      <dsp:spPr>
        <a:xfrm>
          <a:off x="443731" y="260630"/>
          <a:ext cx="975644" cy="97564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A058-C938-45A6-81A8-2FB8E2AD806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57D26-7662-44F4-BD1C-E4B92124B9E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4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Présentation : LAPP que savent-ils sur le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big data architect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parcours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professionnel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point sur eux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Python?</a:t>
            </a:r>
          </a:p>
          <a:p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Anacoda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Git?</a:t>
            </a:r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Supervision dans CTA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Présentation projet CTA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Protocole de supervision existant de HESS : OPC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Protocole de supervision dans CTA : OPCUA</a:t>
            </a: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Autres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protocoles :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RestAPi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 prédictive</a:t>
            </a:r>
          </a:p>
          <a:p>
            <a:pPr lvl="0"/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industrie 4.0 exemple : EPCIS</a:t>
            </a:r>
          </a:p>
          <a:p>
            <a:pPr lvl="0"/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de supervision informatique : Nagios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smtClean="0"/>
              <a:t>	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1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E=h*nu,</a:t>
            </a:r>
            <a:r>
              <a:rPr lang="fr-FR" baseline="0" dirty="0" smtClean="0"/>
              <a:t> E=h*c/lambda</a:t>
            </a:r>
          </a:p>
          <a:p>
            <a:r>
              <a:rPr lang="fr-FR" baseline="0" dirty="0" err="1" smtClean="0"/>
              <a:t>Radiotelescope</a:t>
            </a:r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9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Sud : centre galactique</a:t>
            </a:r>
          </a:p>
          <a:p>
            <a:r>
              <a:rPr lang="fr-FR" dirty="0" smtClean="0"/>
              <a:t>	rayon gamma 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cataclisme</a:t>
            </a:r>
            <a:r>
              <a:rPr lang="fr-FR" baseline="0" dirty="0" smtClean="0"/>
              <a:t> :</a:t>
            </a:r>
          </a:p>
          <a:p>
            <a:r>
              <a:rPr lang="fr-FR" baseline="0" dirty="0" smtClean="0"/>
              <a:t>	</a:t>
            </a:r>
            <a:r>
              <a:rPr lang="fr-FR" dirty="0" smtClean="0"/>
              <a:t> explosion d </a:t>
            </a:r>
            <a:r>
              <a:rPr lang="fr-FR" dirty="0" err="1" smtClean="0"/>
              <a:t>etoile</a:t>
            </a:r>
            <a:r>
              <a:rPr lang="fr-FR" baseline="0" dirty="0" smtClean="0"/>
              <a:t> : 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1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big</a:t>
            </a:r>
            <a:r>
              <a:rPr lang="fr-FR" dirty="0" smtClean="0"/>
              <a:t> data </a:t>
            </a:r>
            <a:r>
              <a:rPr lang="fr-FR" dirty="0" err="1" smtClean="0"/>
              <a:t>now</a:t>
            </a:r>
            <a:r>
              <a:rPr lang="fr-FR" dirty="0" smtClean="0"/>
              <a:t>?</a:t>
            </a:r>
          </a:p>
          <a:p>
            <a:r>
              <a:rPr lang="fr-FR" dirty="0" smtClean="0"/>
              <a:t>-&gt;digital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verywhere</a:t>
            </a:r>
            <a:r>
              <a:rPr lang="fr-FR" baseline="0" dirty="0" smtClean="0"/>
              <a:t> / Bank, </a:t>
            </a:r>
            <a:r>
              <a:rPr lang="fr-FR" baseline="0" dirty="0" err="1" smtClean="0"/>
              <a:t>medical</a:t>
            </a:r>
            <a:r>
              <a:rPr lang="fr-FR" baseline="0" dirty="0" smtClean="0"/>
              <a:t>,</a:t>
            </a:r>
          </a:p>
          <a:p>
            <a:r>
              <a:rPr lang="fr-FR" baseline="0" dirty="0" smtClean="0"/>
              <a:t>-&gt;</a:t>
            </a:r>
            <a:r>
              <a:rPr lang="fr-FR" baseline="0" dirty="0" err="1" smtClean="0"/>
              <a:t>gafa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are OK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monitored</a:t>
            </a:r>
            <a:endParaRPr lang="fr-FR" baseline="0" dirty="0" smtClean="0"/>
          </a:p>
          <a:p>
            <a:r>
              <a:rPr lang="fr-FR" baseline="0" dirty="0" smtClean="0"/>
              <a:t>-&gt;more sensitive detector</a:t>
            </a:r>
          </a:p>
          <a:p>
            <a:endParaRPr lang="fr-FR" baseline="0" dirty="0" smtClean="0"/>
          </a:p>
          <a:p>
            <a:r>
              <a:rPr lang="fr-FR" baseline="0" dirty="0" smtClean="0"/>
              <a:t>-&gt;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Public Data </a:t>
            </a:r>
          </a:p>
          <a:p>
            <a:r>
              <a:rPr lang="fr-FR" baseline="0" dirty="0" smtClean="0"/>
              <a:t>-&gt; standard format and API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-&gt;kaggle.com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dirty="0" err="1" smtClean="0"/>
              <a:t>Big</a:t>
            </a:r>
            <a:r>
              <a:rPr lang="fr-FR" dirty="0" smtClean="0"/>
              <a:t> data </a:t>
            </a:r>
            <a:r>
              <a:rPr lang="fr-FR" dirty="0" err="1" smtClean="0"/>
              <a:t>example</a:t>
            </a:r>
            <a:r>
              <a:rPr lang="fr-FR" dirty="0" smtClean="0"/>
              <a:t>:</a:t>
            </a:r>
          </a:p>
          <a:p>
            <a:r>
              <a:rPr lang="fr-FR" dirty="0" smtClean="0"/>
              <a:t>Banque: </a:t>
            </a:r>
            <a:r>
              <a:rPr lang="fr-FR" dirty="0" err="1" smtClean="0"/>
              <a:t>Provide</a:t>
            </a:r>
            <a:r>
              <a:rPr lang="fr-FR" dirty="0" smtClean="0"/>
              <a:t> a </a:t>
            </a:r>
            <a:r>
              <a:rPr lang="fr-FR" dirty="0" err="1" smtClean="0"/>
              <a:t>loan</a:t>
            </a:r>
            <a:r>
              <a:rPr lang="fr-FR" dirty="0" smtClean="0"/>
              <a:t> rate</a:t>
            </a:r>
          </a:p>
          <a:p>
            <a:r>
              <a:rPr lang="fr-FR" dirty="0" err="1" smtClean="0"/>
              <a:t>Medical</a:t>
            </a:r>
            <a:r>
              <a:rPr lang="fr-FR" dirty="0" smtClean="0"/>
              <a:t> diagnostic</a:t>
            </a:r>
          </a:p>
          <a:p>
            <a:r>
              <a:rPr lang="fr-FR" dirty="0" err="1" smtClean="0"/>
              <a:t>Pregnant</a:t>
            </a:r>
            <a:r>
              <a:rPr lang="fr-FR" dirty="0" smtClean="0"/>
              <a:t> -&gt; shop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endParaRPr lang="fr-FR" dirty="0" smtClean="0"/>
          </a:p>
          <a:p>
            <a:r>
              <a:rPr lang="fr-FR" dirty="0" smtClean="0"/>
              <a:t>Maintenance </a:t>
            </a:r>
            <a:r>
              <a:rPr lang="fr-FR" dirty="0" err="1" smtClean="0"/>
              <a:t>predictive</a:t>
            </a:r>
            <a:r>
              <a:rPr lang="fr-FR" dirty="0" smtClean="0"/>
              <a:t>	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think</a:t>
            </a:r>
            <a:r>
              <a:rPr lang="fr-FR" dirty="0" smtClean="0"/>
              <a:t> </a:t>
            </a:r>
            <a:r>
              <a:rPr lang="fr-FR" dirty="0" err="1" smtClean="0"/>
              <a:t>aboyt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nothing</a:t>
            </a:r>
            <a:r>
              <a:rPr lang="fr-FR" baseline="0" dirty="0" smtClean="0"/>
              <a:t> new: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in science/ for baby 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learn</a:t>
            </a:r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2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1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err="1" smtClean="0"/>
              <a:t>Scaling</a:t>
            </a:r>
            <a:r>
              <a:rPr lang="fr-FR" dirty="0" smtClean="0"/>
              <a:t> : taille/ </a:t>
            </a:r>
            <a:r>
              <a:rPr lang="fr-FR" dirty="0" err="1" smtClean="0"/>
              <a:t>poid</a:t>
            </a:r>
            <a:endParaRPr lang="fr-FR" dirty="0" smtClean="0"/>
          </a:p>
          <a:p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r>
              <a:rPr lang="fr-FR" dirty="0" smtClean="0"/>
              <a:t> :</a:t>
            </a:r>
          </a:p>
          <a:p>
            <a:r>
              <a:rPr lang="fr-FR" dirty="0" smtClean="0"/>
              <a:t>	Post code / </a:t>
            </a:r>
            <a:r>
              <a:rPr lang="fr-FR" dirty="0" err="1" smtClean="0"/>
              <a:t>town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1</a:t>
            </a:r>
            <a:r>
              <a:rPr lang="fr-FR" baseline="0" dirty="0" smtClean="0"/>
              <a:t> post code -&gt; </a:t>
            </a:r>
            <a:r>
              <a:rPr lang="fr-FR" baseline="0" dirty="0" err="1" smtClean="0"/>
              <a:t>several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town</a:t>
            </a:r>
            <a:endParaRPr lang="fr-FR" baseline="0" dirty="0" smtClean="0"/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post code?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Dimensionnal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draw</a:t>
            </a:r>
            <a:r>
              <a:rPr lang="fr-FR" baseline="0" dirty="0" smtClean="0"/>
              <a:t> a graph in 3d :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age</a:t>
            </a:r>
            <a:r>
              <a:rPr lang="fr-FR" baseline="0" dirty="0" smtClean="0"/>
              <a:t>/ </a:t>
            </a:r>
            <a:r>
              <a:rPr lang="fr-FR" baseline="0" dirty="0" err="1" smtClean="0"/>
              <a:t>income</a:t>
            </a:r>
            <a:r>
              <a:rPr lang="fr-FR" baseline="0" dirty="0" smtClean="0"/>
              <a:t>/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education</a:t>
            </a:r>
            <a:endParaRPr lang="fr-FR" baseline="0" dirty="0" smtClean="0"/>
          </a:p>
          <a:p>
            <a:r>
              <a:rPr lang="fr-FR" baseline="0" dirty="0" smtClean="0"/>
              <a:t>	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9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 smtClean="0">
                <a:latin typeface="Arial" panose="020B0604020202020204" pitchFamily="34" charset="0"/>
              </a:rPr>
              <a:t>conda</a:t>
            </a:r>
            <a:r>
              <a:rPr lang="en-US" altLang="en-US" sz="1000" dirty="0" smtClean="0">
                <a:latin typeface="Arial Unicode MS"/>
              </a:rPr>
              <a:t> </a:t>
            </a:r>
            <a:r>
              <a:rPr lang="en-US" altLang="en-US" dirty="0" err="1" smtClean="0">
                <a:latin typeface="Arial" panose="020B0604020202020204" pitchFamily="34" charset="0"/>
              </a:rPr>
              <a:t>env</a:t>
            </a:r>
            <a:r>
              <a:rPr lang="en-US" altLang="en-US" sz="1000" dirty="0" smtClean="0">
                <a:latin typeface="Arial Unicode MS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create</a:t>
            </a:r>
            <a:r>
              <a:rPr lang="en-US" altLang="en-US" sz="1000" dirty="0" smtClean="0">
                <a:latin typeface="Arial Unicode MS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</a:rPr>
              <a:t>-</a:t>
            </a:r>
            <a:r>
              <a:rPr lang="en-US" altLang="en-US" dirty="0" smtClean="0">
                <a:latin typeface="Arial" panose="020B0604020202020204" pitchFamily="34" charset="0"/>
              </a:rPr>
              <a:t>f</a:t>
            </a:r>
            <a:r>
              <a:rPr lang="en-US" altLang="en-US" sz="1000" dirty="0" smtClean="0">
                <a:latin typeface="Arial Unicode MS"/>
              </a:rPr>
              <a:t> </a:t>
            </a:r>
            <a:r>
              <a:rPr lang="en-US" altLang="en-US" dirty="0" err="1" smtClean="0">
                <a:latin typeface="Arial" panose="020B0604020202020204" pitchFamily="34" charset="0"/>
              </a:rPr>
              <a:t>environment</a:t>
            </a:r>
            <a:r>
              <a:rPr lang="en-US" altLang="en-US" sz="1800" dirty="0" err="1" smtClean="0">
                <a:latin typeface="Arial" panose="020B0604020202020204" pitchFamily="34" charset="0"/>
              </a:rPr>
              <a:t>.</a:t>
            </a:r>
            <a:r>
              <a:rPr lang="en-US" altLang="en-US" dirty="0" err="1" smtClean="0">
                <a:latin typeface="Arial" panose="020B0604020202020204" pitchFamily="34" charset="0"/>
              </a:rPr>
              <a:t>yml</a:t>
            </a:r>
            <a:r>
              <a:rPr lang="en-US" altLang="en-US" sz="800" dirty="0" smtClean="0"/>
              <a:t>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r>
              <a:rPr lang="fr-FR" dirty="0" err="1" smtClean="0"/>
              <a:t>Conda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envs</a:t>
            </a:r>
            <a:r>
              <a:rPr lang="fr-FR" baseline="0" dirty="0" smtClean="0"/>
              <a:t> </a:t>
            </a:r>
            <a:r>
              <a:rPr lang="fr-FR" baseline="0" dirty="0" smtClean="0"/>
              <a:t>list</a:t>
            </a:r>
          </a:p>
          <a:p>
            <a:r>
              <a:rPr lang="fr-FR" baseline="0" dirty="0" err="1" smtClean="0"/>
              <a:t>Conda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activate</a:t>
            </a:r>
            <a:endParaRPr lang="fr-FR" baseline="0" dirty="0" smtClean="0"/>
          </a:p>
          <a:p>
            <a:r>
              <a:rPr lang="fr-FR" baseline="0" dirty="0" err="1" smtClean="0"/>
              <a:t>Jupyter</a:t>
            </a:r>
            <a:r>
              <a:rPr lang="fr-FR" baseline="0" dirty="0" smtClean="0"/>
              <a:t> notebook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57D26-7662-44F4-BD1C-E4B92124B9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2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1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5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8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2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8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3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1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AB4F0-3644-4914-B077-8AFC1B8A2A37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532CE-053D-48D1-BD0D-CAE311EFCF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supervised_learning" TargetMode="External"/><Relationship Id="rId2" Type="http://schemas.openxmlformats.org/officeDocument/2006/relationships/hyperlink" Target="http://en.wikipedia.org/wiki/Supervised_learn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illardoLapp/data-science_student" TargetMode="External"/><Relationship Id="rId4" Type="http://schemas.openxmlformats.org/officeDocument/2006/relationships/hyperlink" Target="https://github.com/vuillaut/datascience-cours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d.gsfc.nasa.gov/archive/mwmw/mmw_images.html#describ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vs.gsfc.nasa.gov/vis/a010000/a012700/a012740/Fermi-LIGO_Graph_Sound.mp4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youtube.com/watch?v=KjPJMbCwPx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ta-observatory.org/" TargetMode="External"/><Relationship Id="rId5" Type="http://schemas.openxmlformats.org/officeDocument/2006/relationships/image" Target="../media/image6.jpeg"/><Relationship Id="rId4" Type="http://schemas.openxmlformats.org/officeDocument/2006/relationships/hyperlink" Target="../../Videos/Captures/Video%20-%20Cherenkov%20Telescope%20Array%20-%20Mozilla%20Firefox%2030_05_2018%2016_58_41.mp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0.png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en.wikipedia.org/wiki/Data_acquisition" TargetMode="External"/><Relationship Id="rId7" Type="http://schemas.openxmlformats.org/officeDocument/2006/relationships/hyperlink" Target="https://en.wikipedia.org/wiki/Exabyt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g_data#cite_note-Springer_2017-22" TargetMode="External"/><Relationship Id="rId5" Type="http://schemas.openxmlformats.org/officeDocument/2006/relationships/hyperlink" Target="https://en.wikipedia.org/wiki/Big_data#cite_note-Editorial-21" TargetMode="External"/><Relationship Id="rId4" Type="http://schemas.openxmlformats.org/officeDocument/2006/relationships/hyperlink" Target="https://en.wikipedia.org/wiki/Data_curati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/>
          <p:nvPr/>
        </p:nvPicPr>
        <p:blipFill>
          <a:blip r:embed="rId3"/>
          <a:srcRect l="7597"/>
          <a:stretch/>
        </p:blipFill>
        <p:spPr>
          <a:xfrm>
            <a:off x="30737" y="993036"/>
            <a:ext cx="12191999" cy="5873929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21772" y="2346162"/>
            <a:ext cx="3444239" cy="2225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2000" b="1" u="sng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</a:rPr>
              <a:t>Frédéric </a:t>
            </a:r>
            <a:r>
              <a:rPr lang="fr-FR" sz="2000" b="1" u="sng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</a:rPr>
              <a:t>Gillardo</a:t>
            </a:r>
            <a:endParaRPr lang="fr-FR" sz="20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  <a:ea typeface="DejaVu Sans"/>
              </a:rPr>
              <a:t>LAPP/IN2P3/CNRS</a:t>
            </a: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  <a:ea typeface="DejaVu Sans"/>
              </a:rPr>
              <a:t>g</a:t>
            </a:r>
            <a:r>
              <a:rPr lang="fr-FR" sz="1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  <a:ea typeface="DejaVu Sans"/>
              </a:rPr>
              <a:t>illardo@lapp.in2p3.fr</a:t>
            </a: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Image 5"/>
          <p:cNvPicPr/>
          <p:nvPr/>
        </p:nvPicPr>
        <p:blipFill>
          <a:blip r:embed="rId4"/>
          <a:stretch/>
        </p:blipFill>
        <p:spPr>
          <a:xfrm>
            <a:off x="0" y="100642"/>
            <a:ext cx="1737359" cy="984070"/>
          </a:xfrm>
          <a:prstGeom prst="rect">
            <a:avLst/>
          </a:prstGeom>
          <a:ln>
            <a:noFill/>
          </a:ln>
        </p:spPr>
      </p:pic>
      <p:pic>
        <p:nvPicPr>
          <p:cNvPr id="7" name="Image 6"/>
          <p:cNvPicPr/>
          <p:nvPr/>
        </p:nvPicPr>
        <p:blipFill>
          <a:blip r:embed="rId5"/>
          <a:stretch/>
        </p:blipFill>
        <p:spPr>
          <a:xfrm>
            <a:off x="11302666" y="207095"/>
            <a:ext cx="569880" cy="569880"/>
          </a:xfrm>
          <a:prstGeom prst="rect">
            <a:avLst/>
          </a:prstGeom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3872089" y="2765777"/>
            <a:ext cx="555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ira sans"/>
                <a:ea typeface="DejaVu Sans"/>
              </a:rPr>
              <a:t>Data Science</a:t>
            </a:r>
            <a:endParaRPr lang="en-US" sz="32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Fira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007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lvl="1" indent="-457200"/>
            <a:r>
              <a:rPr lang="en-US" dirty="0" smtClean="0"/>
              <a:t>3. Data science steps</a:t>
            </a:r>
            <a:br>
              <a:rPr lang="en-US" dirty="0" smtClean="0"/>
            </a:br>
            <a:r>
              <a:rPr lang="en-US" dirty="0" smtClean="0"/>
              <a:t>3. </a:t>
            </a:r>
            <a:r>
              <a:rPr lang="fr-FR" dirty="0" err="1" smtClean="0"/>
              <a:t>Preprocessing</a:t>
            </a:r>
            <a:r>
              <a:rPr lang="fr-FR" dirty="0" smtClean="0"/>
              <a:t>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245364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Clean</a:t>
            </a:r>
          </a:p>
          <a:p>
            <a:pPr lvl="1"/>
            <a:r>
              <a:rPr lang="fr-FR" dirty="0" smtClean="0"/>
              <a:t>Duplicate records</a:t>
            </a:r>
          </a:p>
          <a:p>
            <a:pPr lvl="1"/>
            <a:r>
              <a:rPr lang="fr-FR" dirty="0" err="1" smtClean="0"/>
              <a:t>Missing</a:t>
            </a:r>
            <a:r>
              <a:rPr lang="fr-FR" dirty="0" smtClean="0"/>
              <a:t> values</a:t>
            </a:r>
          </a:p>
          <a:p>
            <a:pPr lvl="1"/>
            <a:r>
              <a:rPr lang="fr-FR" dirty="0" err="1" smtClean="0"/>
              <a:t>Invalid</a:t>
            </a:r>
            <a:r>
              <a:rPr lang="fr-FR" dirty="0" smtClean="0"/>
              <a:t> data</a:t>
            </a:r>
          </a:p>
          <a:p>
            <a:pPr lvl="1"/>
            <a:r>
              <a:rPr lang="fr-FR" dirty="0" err="1"/>
              <a:t>O</a:t>
            </a:r>
            <a:r>
              <a:rPr lang="fr-FR" dirty="0" err="1" smtClean="0"/>
              <a:t>utliers</a:t>
            </a:r>
            <a:endParaRPr lang="en-US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118860" y="1825624"/>
            <a:ext cx="4472939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 smtClean="0"/>
              <a:t>Transform</a:t>
            </a:r>
            <a:endParaRPr lang="fr-FR" dirty="0" smtClean="0"/>
          </a:p>
          <a:p>
            <a:r>
              <a:rPr lang="fr-FR" dirty="0" err="1" smtClean="0"/>
              <a:t>Scaling</a:t>
            </a:r>
            <a:endParaRPr lang="fr-FR" dirty="0" smtClean="0"/>
          </a:p>
          <a:p>
            <a:r>
              <a:rPr lang="fr-FR" dirty="0" err="1" smtClean="0"/>
              <a:t>Denoizing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lvl="1"/>
            <a:r>
              <a:rPr lang="fr-FR" dirty="0" smtClean="0"/>
              <a:t>Combine</a:t>
            </a:r>
          </a:p>
          <a:p>
            <a:pPr lvl="1"/>
            <a:r>
              <a:rPr lang="fr-FR" dirty="0" err="1" smtClean="0"/>
              <a:t>Remove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077" y="2888296"/>
            <a:ext cx="1841183" cy="14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048000" cy="1325563"/>
          </a:xfrm>
        </p:spPr>
        <p:txBody>
          <a:bodyPr>
            <a:normAutofit/>
          </a:bodyPr>
          <a:lstStyle/>
          <a:p>
            <a:pPr marL="914400" lvl="1" indent="-457200"/>
            <a:r>
              <a:rPr lang="en-US" dirty="0"/>
              <a:t>3</a:t>
            </a:r>
            <a:r>
              <a:rPr lang="en-US" dirty="0" smtClean="0"/>
              <a:t>. Data science steps</a:t>
            </a:r>
            <a:br>
              <a:rPr lang="en-US" dirty="0" smtClean="0"/>
            </a:br>
            <a:r>
              <a:rPr lang="en-US" dirty="0" smtClean="0"/>
              <a:t>4. </a:t>
            </a:r>
            <a:r>
              <a:rPr lang="fr-FR" dirty="0" smtClean="0"/>
              <a:t>Analyse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675" y="1686364"/>
            <a:ext cx="3489960" cy="208972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fr-FR" sz="11200" dirty="0"/>
              <a:t>Classification</a:t>
            </a:r>
          </a:p>
          <a:p>
            <a:pPr marL="0" indent="0">
              <a:buNone/>
            </a:pPr>
            <a:r>
              <a:rPr lang="en-US" sz="7200" dirty="0"/>
              <a:t>The goal is to predict the category of the input </a:t>
            </a:r>
            <a:r>
              <a:rPr lang="en-US" sz="7200" dirty="0" smtClean="0"/>
              <a:t>data</a:t>
            </a:r>
            <a:r>
              <a:rPr lang="en-US" sz="7200" dirty="0"/>
              <a:t>. (</a:t>
            </a:r>
            <a:r>
              <a:rPr lang="en-US" sz="7200" dirty="0" smtClean="0"/>
              <a:t>binary or not) For example: </a:t>
            </a:r>
          </a:p>
          <a:p>
            <a:pPr marL="0" indent="0">
              <a:buNone/>
            </a:pPr>
            <a:r>
              <a:rPr lang="en-US" sz="7200" dirty="0" smtClean="0"/>
              <a:t>pregnant/ </a:t>
            </a:r>
            <a:r>
              <a:rPr lang="en-US" sz="7200" dirty="0"/>
              <a:t>Not </a:t>
            </a:r>
            <a:r>
              <a:rPr lang="en-US" sz="7200" dirty="0" smtClean="0"/>
              <a:t>pregnant</a:t>
            </a:r>
          </a:p>
          <a:p>
            <a:pPr marL="0" indent="0">
              <a:buNone/>
            </a:pPr>
            <a:r>
              <a:rPr lang="en-US" sz="7200" dirty="0" smtClean="0"/>
              <a:t>handwritten digit</a:t>
            </a:r>
            <a:endParaRPr lang="fr-FR" dirty="0"/>
          </a:p>
          <a:p>
            <a:endParaRPr lang="en-US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6052" y="3776087"/>
            <a:ext cx="3135207" cy="1419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000" dirty="0" err="1"/>
              <a:t>Regression</a:t>
            </a:r>
            <a:endParaRPr lang="fr-FR" sz="7000" dirty="0"/>
          </a:p>
          <a:p>
            <a:pPr marL="0" indent="0">
              <a:buNone/>
            </a:pPr>
            <a:r>
              <a:rPr lang="en-US" sz="4500" dirty="0"/>
              <a:t>your model has to predict a numeric value instead of a category then the task becomes a regression problem. </a:t>
            </a: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5282046" y="511217"/>
            <a:ext cx="5006340" cy="269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800" dirty="0" err="1"/>
              <a:t>Clustering</a:t>
            </a:r>
            <a:endParaRPr lang="fr-FR" sz="2800" dirty="0"/>
          </a:p>
          <a:p>
            <a:endParaRPr lang="en-US" dirty="0"/>
          </a:p>
          <a:p>
            <a:r>
              <a:rPr lang="en-US" dirty="0"/>
              <a:t>In general, </a:t>
            </a:r>
            <a:r>
              <a:rPr lang="en-US" dirty="0" smtClean="0"/>
              <a:t>Clustering </a:t>
            </a:r>
            <a:r>
              <a:rPr lang="en-US" dirty="0"/>
              <a:t>tries to group a set of objects and find whether there is </a:t>
            </a:r>
            <a:r>
              <a:rPr lang="en-US" i="1" dirty="0"/>
              <a:t>some</a:t>
            </a:r>
            <a:r>
              <a:rPr lang="en-US" dirty="0"/>
              <a:t> relationship between the objects</a:t>
            </a:r>
            <a:r>
              <a:rPr lang="en-US" dirty="0" smtClean="0"/>
              <a:t>.</a:t>
            </a:r>
          </a:p>
          <a:p>
            <a:endParaRPr lang="fr-FR" dirty="0"/>
          </a:p>
          <a:p>
            <a:r>
              <a:rPr lang="en-US" dirty="0"/>
              <a:t>Beer-diaper example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5217459" y="4161877"/>
            <a:ext cx="541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classification/regression </a:t>
            </a:r>
            <a:r>
              <a:rPr lang="en-US" sz="2800" dirty="0"/>
              <a:t>is </a:t>
            </a:r>
            <a:r>
              <a:rPr lang="en-US" sz="2800" i="1" dirty="0">
                <a:hlinkClick r:id="rId2"/>
              </a:rPr>
              <a:t>supervised learning</a:t>
            </a:r>
            <a:r>
              <a:rPr lang="en-US" sz="2800" dirty="0"/>
              <a:t> and clustering is </a:t>
            </a:r>
            <a:r>
              <a:rPr lang="en-US" sz="2800" i="1" dirty="0">
                <a:hlinkClick r:id="rId3"/>
              </a:rPr>
              <a:t>unsupervised </a:t>
            </a:r>
            <a:r>
              <a:rPr lang="en-US" sz="2800" i="1" dirty="0" smtClean="0">
                <a:hlinkClick r:id="rId3"/>
              </a:rPr>
              <a:t>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55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Useful</a:t>
            </a:r>
            <a:r>
              <a:rPr lang="fr-FR" dirty="0" smtClean="0"/>
              <a:t> Links</a:t>
            </a:r>
            <a:r>
              <a:rPr lang="fr-FR" dirty="0" smtClean="0"/>
              <a:t> </a:t>
            </a:r>
            <a:r>
              <a:rPr lang="fr-FR" dirty="0" smtClean="0"/>
              <a:t>introduction	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://www.numpy.org</a:t>
            </a:r>
            <a:r>
              <a:rPr lang="en-US" dirty="0" smtClean="0">
                <a:hlinkClick r:id="rId3"/>
              </a:rPr>
              <a:t>/</a:t>
            </a:r>
            <a:endParaRPr lang="fr-FR" dirty="0"/>
          </a:p>
          <a:p>
            <a:r>
              <a:rPr lang="fr-FR" dirty="0">
                <a:hlinkClick r:id="rId4"/>
              </a:rPr>
              <a:t>https://www.kaggle.com</a:t>
            </a:r>
            <a:r>
              <a:rPr lang="fr-FR" dirty="0" smtClean="0">
                <a:hlinkClick r:id="rId4"/>
              </a:rPr>
              <a:t>/</a:t>
            </a:r>
          </a:p>
          <a:p>
            <a:r>
              <a:rPr lang="fr-FR" u="sng" dirty="0">
                <a:solidFill>
                  <a:schemeClr val="accent1">
                    <a:lumMod val="50000"/>
                  </a:schemeClr>
                </a:solidFill>
                <a:hlinkClick r:id="rId5"/>
              </a:rPr>
              <a:t>https</a:t>
            </a:r>
            <a:r>
              <a:rPr lang="fr-FR" u="sng">
                <a:solidFill>
                  <a:schemeClr val="accent1">
                    <a:lumMod val="50000"/>
                  </a:schemeClr>
                </a:solidFill>
                <a:hlinkClick r:id="rId5"/>
              </a:rPr>
              <a:t>://</a:t>
            </a:r>
            <a:r>
              <a:rPr lang="fr-FR" u="sng" smtClean="0">
                <a:solidFill>
                  <a:schemeClr val="accent1">
                    <a:lumMod val="50000"/>
                  </a:schemeClr>
                </a:solidFill>
                <a:hlinkClick r:id="rId5"/>
              </a:rPr>
              <a:t>github.com/gillardoLapp/data-science_student</a:t>
            </a:r>
            <a:r>
              <a:rPr lang="fr-FR" u="sng" smtClean="0">
                <a:solidFill>
                  <a:schemeClr val="accent1">
                    <a:lumMod val="50000"/>
                  </a:schemeClr>
                </a:solidFill>
              </a:rPr>
              <a:t>_2020</a:t>
            </a:r>
            <a:endParaRPr lang="fr-FR" u="sng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u="sng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en-US" dirty="0" err="1">
                <a:latin typeface="Arial" panose="020B0604020202020204" pitchFamily="34" charset="0"/>
              </a:rPr>
              <a:t>conda</a:t>
            </a:r>
            <a:r>
              <a:rPr lang="en-US" altLang="en-US" sz="1800" dirty="0">
                <a:latin typeface="Arial Unicode MS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env</a:t>
            </a:r>
            <a:r>
              <a:rPr lang="en-US" altLang="en-US" sz="1800" dirty="0">
                <a:latin typeface="Arial Unicode MS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create</a:t>
            </a:r>
            <a:r>
              <a:rPr lang="en-US" altLang="en-US" sz="1800" dirty="0">
                <a:latin typeface="Arial Unicode MS"/>
              </a:rPr>
              <a:t> </a:t>
            </a:r>
            <a:r>
              <a:rPr lang="en-US" altLang="en-US" sz="4000" dirty="0">
                <a:latin typeface="Arial" panose="020B0604020202020204" pitchFamily="34" charset="0"/>
              </a:rPr>
              <a:t>-</a:t>
            </a:r>
            <a:r>
              <a:rPr lang="en-US" altLang="en-US" dirty="0">
                <a:latin typeface="Arial" panose="020B0604020202020204" pitchFamily="34" charset="0"/>
              </a:rPr>
              <a:t>f</a:t>
            </a:r>
            <a:r>
              <a:rPr lang="en-US" altLang="en-US" sz="1800" dirty="0">
                <a:latin typeface="Arial Unicode MS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environment</a:t>
            </a:r>
            <a:r>
              <a:rPr lang="en-US" altLang="en-US" sz="4000" dirty="0" err="1">
                <a:latin typeface="Arial" panose="020B0604020202020204" pitchFamily="34" charset="0"/>
              </a:rPr>
              <a:t>.</a:t>
            </a:r>
            <a:r>
              <a:rPr lang="en-US" altLang="en-US" dirty="0" err="1">
                <a:latin typeface="Arial" panose="020B0604020202020204" pitchFamily="34" charset="0"/>
              </a:rPr>
              <a:t>yml</a:t>
            </a:r>
            <a:r>
              <a:rPr lang="en-US" altLang="en-US" sz="1400" dirty="0"/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 smtClean="0"/>
              <a:t>conda</a:t>
            </a:r>
            <a:r>
              <a:rPr lang="fr-FR" dirty="0" smtClean="0"/>
              <a:t> </a:t>
            </a:r>
            <a:r>
              <a:rPr lang="fr-FR" dirty="0" err="1" smtClean="0"/>
              <a:t>env</a:t>
            </a:r>
            <a:r>
              <a:rPr lang="fr-FR" dirty="0" smtClean="0"/>
              <a:t> </a:t>
            </a:r>
            <a:r>
              <a:rPr lang="fr-FR" dirty="0"/>
              <a:t>list</a:t>
            </a:r>
          </a:p>
          <a:p>
            <a:pPr marL="0" indent="0">
              <a:buNone/>
            </a:pPr>
            <a:r>
              <a:rPr lang="fr-FR" dirty="0" err="1" smtClean="0"/>
              <a:t>conda</a:t>
            </a:r>
            <a:r>
              <a:rPr lang="fr-FR" dirty="0" smtClean="0"/>
              <a:t> </a:t>
            </a:r>
            <a:r>
              <a:rPr lang="fr-FR" dirty="0" err="1" smtClean="0"/>
              <a:t>activate</a:t>
            </a:r>
            <a:r>
              <a:rPr lang="fr-FR" dirty="0"/>
              <a:t> datasciencem1numpy</a:t>
            </a:r>
          </a:p>
          <a:p>
            <a:pPr marL="0" indent="0">
              <a:buNone/>
            </a:pP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endParaRPr lang="fr-FR" u="sng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04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354" y="492369"/>
            <a:ext cx="5126501" cy="341342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CTA in a nutshell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Introduction to Data Science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Data science process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What is big data?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science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err="1" smtClean="0"/>
              <a:t>Acquiring</a:t>
            </a:r>
            <a:r>
              <a:rPr lang="fr-FR" dirty="0" smtClean="0"/>
              <a:t>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err="1" smtClean="0"/>
              <a:t>Exploring</a:t>
            </a:r>
            <a:r>
              <a:rPr lang="fr-FR" dirty="0" smtClean="0"/>
              <a:t>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err="1" smtClean="0"/>
              <a:t>Preprocessing</a:t>
            </a:r>
            <a:r>
              <a:rPr lang="fr-FR" dirty="0" smtClean="0"/>
              <a:t>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Analyse Data</a:t>
            </a:r>
            <a:endParaRPr lang="en-US" dirty="0" smtClean="0"/>
          </a:p>
          <a:p>
            <a:pPr marL="1371600" lvl="2" indent="-45720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1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2" y="317525"/>
            <a:ext cx="11513836" cy="654047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84730" y="0"/>
            <a:ext cx="940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linkClick r:id="rId4"/>
              </a:rPr>
              <a:t>Multiwavelength</a:t>
            </a:r>
            <a:r>
              <a:rPr lang="en-US" b="1" dirty="0">
                <a:hlinkClick r:id="rId4"/>
              </a:rPr>
              <a:t> Milky Way Images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276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5"/>
          <p:cNvSpPr/>
          <p:nvPr/>
        </p:nvSpPr>
        <p:spPr>
          <a:xfrm>
            <a:off x="1324316" y="469852"/>
            <a:ext cx="9580476" cy="7343066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  <a:effectLst>
            <a:outerShdw blurRad="50800" dist="50800" dir="5400000" algn="ctr" rotWithShape="0">
              <a:schemeClr val="accent1">
                <a:lumMod val="20000"/>
                <a:lumOff val="8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581" tIns="38291" rIns="76581" bIns="38291" rtlCol="0" anchor="ctr"/>
          <a:lstStyle>
            <a:defPPr>
              <a:defRPr lang="it-IT"/>
            </a:defPPr>
            <a:lvl1pPr marL="0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468862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937724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406586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875448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344310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813172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282033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750895" algn="l" defTabSz="2937724" rtl="0" eaLnBrk="1" latinLnBrk="0" hangingPunct="1">
              <a:defRPr sz="5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grpSp>
        <p:nvGrpSpPr>
          <p:cNvPr id="17" name="Groupe 16"/>
          <p:cNvGrpSpPr/>
          <p:nvPr/>
        </p:nvGrpSpPr>
        <p:grpSpPr>
          <a:xfrm>
            <a:off x="1229016" y="274534"/>
            <a:ext cx="10322903" cy="6491442"/>
            <a:chOff x="2711481" y="10735741"/>
            <a:chExt cx="9121176" cy="6491442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968" y="11734692"/>
              <a:ext cx="4133689" cy="30636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Image 18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080" y="14592180"/>
              <a:ext cx="4229725" cy="2635003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ZoneTexte 19"/>
            <p:cNvSpPr txBox="1"/>
            <p:nvPr/>
          </p:nvSpPr>
          <p:spPr>
            <a:xfrm>
              <a:off x="2711481" y="10735741"/>
              <a:ext cx="5437075" cy="7227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 smtClean="0">
                  <a:solidFill>
                    <a:schemeClr val="accent5">
                      <a:lumMod val="50000"/>
                    </a:scheme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1. CTA in a </a:t>
              </a:r>
              <a:r>
                <a:rPr lang="fr-FR" sz="4000" b="1" dirty="0" err="1" smtClean="0">
                  <a:solidFill>
                    <a:schemeClr val="accent5">
                      <a:lumMod val="50000"/>
                    </a:scheme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nutshell</a:t>
              </a:r>
              <a:endParaRPr lang="en-US" sz="4000" b="1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926080" y="11729858"/>
              <a:ext cx="4325286" cy="28623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</a:t>
              </a:r>
              <a:r>
                <a:rPr lang="en-US" sz="2000" dirty="0"/>
                <a:t>he Cherenkov Telescope Array (CTA) is the next generation ground-based observatory for gamma-ray astronomy at very-high energies. With more than 100 telescopes located in the northern and southern hemispheres, </a:t>
              </a:r>
              <a:r>
                <a:rPr lang="en-US" sz="2000" dirty="0">
                  <a:hlinkClick r:id="rId6"/>
                </a:rPr>
                <a:t>CTA</a:t>
              </a:r>
              <a:r>
                <a:rPr lang="en-US" sz="2000" dirty="0"/>
                <a:t> will be the world’s largest and most sensitive high-energy gamma-ray observatory</a:t>
              </a:r>
              <a:r>
                <a:rPr lang="en-US" sz="2000" dirty="0" smtClean="0"/>
                <a:t>. </a:t>
              </a:r>
              <a:r>
                <a:rPr lang="en-US" sz="2000" dirty="0" smtClean="0">
                  <a:hlinkClick r:id="rId7"/>
                </a:rPr>
                <a:t>Supernova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hlinkClick r:id="rId8"/>
                </a:rPr>
                <a:t>neutron start </a:t>
              </a:r>
              <a:r>
                <a:rPr lang="en-US" sz="2000" dirty="0" smtClean="0"/>
                <a:t>, pulsar, black hole, black matter</a:t>
              </a:r>
              <a:endParaRPr lang="en-US" sz="2000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352488" y="14889475"/>
              <a:ext cx="448016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gamma rays that CTA </a:t>
              </a:r>
              <a:r>
                <a:rPr lang="en-US" sz="2000" dirty="0" smtClean="0"/>
                <a:t>will detect </a:t>
              </a:r>
              <a:r>
                <a:rPr lang="en-US" sz="2000" dirty="0"/>
                <a:t>do not make it all the </a:t>
              </a:r>
              <a:r>
                <a:rPr lang="en-US" sz="2000" dirty="0" smtClean="0"/>
                <a:t>way to </a:t>
              </a:r>
              <a:r>
                <a:rPr lang="en-US" sz="2000" dirty="0"/>
                <a:t>the E</a:t>
              </a:r>
              <a:r>
                <a:rPr lang="en-US" sz="2000" dirty="0" smtClean="0"/>
                <a:t>arth’s surface</a:t>
              </a:r>
              <a:r>
                <a:rPr lang="en-US" sz="2000" dirty="0"/>
                <a:t>. When </a:t>
              </a:r>
              <a:r>
                <a:rPr lang="en-US" sz="2000" dirty="0" smtClean="0"/>
                <a:t>they reach </a:t>
              </a:r>
              <a:r>
                <a:rPr lang="en-US" sz="2000" dirty="0"/>
                <a:t>the </a:t>
              </a:r>
              <a:r>
                <a:rPr lang="en-US" sz="2000" dirty="0" smtClean="0"/>
                <a:t>Earth’s  atmosphere they </a:t>
              </a:r>
              <a:r>
                <a:rPr lang="en-US" sz="2000" dirty="0"/>
                <a:t>interact with it, </a:t>
              </a:r>
              <a:r>
                <a:rPr lang="en-US" sz="2000" dirty="0" smtClean="0"/>
                <a:t>producing cascades </a:t>
              </a:r>
              <a:r>
                <a:rPr lang="en-US" sz="2000" dirty="0"/>
                <a:t>of </a:t>
              </a:r>
              <a:r>
                <a:rPr lang="en-US" sz="2000" dirty="0" smtClean="0"/>
                <a:t>very-high </a:t>
              </a:r>
              <a:r>
                <a:rPr lang="en-US" sz="2000" dirty="0"/>
                <a:t>energy particles in </a:t>
              </a:r>
              <a:r>
                <a:rPr lang="en-US" sz="2000" dirty="0" smtClean="0"/>
                <a:t>the atmosphere creating a cone of </a:t>
              </a:r>
              <a:r>
                <a:rPr lang="en-US" sz="2000" dirty="0"/>
                <a:t>blue “Cherenkov light</a:t>
              </a:r>
              <a:r>
                <a:rPr lang="en-US" sz="2000" dirty="0" smtClean="0"/>
                <a:t>”.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5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6" y="2107838"/>
            <a:ext cx="3314724" cy="2037805"/>
          </a:xfrm>
          <a:prstGeom prst="rect">
            <a:avLst/>
          </a:prstGeom>
        </p:spPr>
      </p:pic>
      <p:sp>
        <p:nvSpPr>
          <p:cNvPr id="11" name="Nuage 10"/>
          <p:cNvSpPr/>
          <p:nvPr/>
        </p:nvSpPr>
        <p:spPr>
          <a:xfrm>
            <a:off x="8365850" y="1939109"/>
            <a:ext cx="2708550" cy="20385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Insight/intuition</a:t>
            </a:r>
            <a:endParaRPr lang="en-US" dirty="0"/>
          </a:p>
        </p:txBody>
      </p:sp>
      <p:sp>
        <p:nvSpPr>
          <p:cNvPr id="12" name="Flèche droite 11"/>
          <p:cNvSpPr/>
          <p:nvPr/>
        </p:nvSpPr>
        <p:spPr>
          <a:xfrm>
            <a:off x="3832748" y="27156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èche droite 12"/>
          <p:cNvSpPr/>
          <p:nvPr/>
        </p:nvSpPr>
        <p:spPr>
          <a:xfrm>
            <a:off x="7387442" y="27156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175" y="4441371"/>
            <a:ext cx="1500033" cy="1456644"/>
          </a:xfrm>
          <a:prstGeom prst="rect">
            <a:avLst/>
          </a:prstGeom>
        </p:spPr>
      </p:pic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782174861"/>
              </p:ext>
            </p:extLst>
          </p:nvPr>
        </p:nvGraphicFramePr>
        <p:xfrm>
          <a:off x="4818248" y="2004300"/>
          <a:ext cx="2569194" cy="190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Imag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4015" y="4145643"/>
            <a:ext cx="1905000" cy="1905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1629" y="4441371"/>
            <a:ext cx="2042432" cy="147534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78523" y="336676"/>
            <a:ext cx="35412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Introduction to Data Science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Data science process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Flèche courbée vers le haut 1"/>
          <p:cNvSpPr/>
          <p:nvPr/>
        </p:nvSpPr>
        <p:spPr>
          <a:xfrm rot="10800000">
            <a:off x="3352574" y="760366"/>
            <a:ext cx="5951472" cy="115993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Graphic spid="16" grpId="0">
        <p:bldAsOne/>
      </p:bldGraphic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145" y="3962400"/>
            <a:ext cx="3124200" cy="2895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8523" y="3366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Introduction to Data Science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 smtClean="0"/>
              <a:t>What </a:t>
            </a:r>
            <a:r>
              <a:rPr lang="en-US" dirty="0"/>
              <a:t>is big data?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27184" y="1990578"/>
            <a:ext cx="69986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 smtClean="0"/>
              <a:t>From</a:t>
            </a:r>
            <a:r>
              <a:rPr lang="fr-FR" u="sng" dirty="0" smtClean="0"/>
              <a:t> </a:t>
            </a:r>
            <a:r>
              <a:rPr lang="fr-FR" u="sng" dirty="0" err="1" smtClean="0"/>
              <a:t>wikipedia</a:t>
            </a:r>
            <a:r>
              <a:rPr lang="fr-FR" u="sng" dirty="0" smtClean="0"/>
              <a:t>:</a:t>
            </a:r>
          </a:p>
          <a:p>
            <a:r>
              <a:rPr lang="en-US" dirty="0"/>
              <a:t>Big data usually includes data sets with sizes beyond the ability of commonly used software tools to </a:t>
            </a:r>
            <a:r>
              <a:rPr lang="en-US" dirty="0">
                <a:hlinkClick r:id="rId3" tooltip="Data acquisition"/>
              </a:rPr>
              <a:t>capture</a:t>
            </a:r>
            <a:r>
              <a:rPr lang="en-US" dirty="0"/>
              <a:t>, </a:t>
            </a:r>
            <a:r>
              <a:rPr lang="en-US" dirty="0">
                <a:hlinkClick r:id="rId4" tooltip="Data curation"/>
              </a:rPr>
              <a:t>curate</a:t>
            </a:r>
            <a:r>
              <a:rPr lang="en-US" dirty="0"/>
              <a:t>, manage, and process data within a tolerable elapsed time.</a:t>
            </a:r>
            <a:r>
              <a:rPr lang="en-US" baseline="30000" dirty="0">
                <a:hlinkClick r:id="rId5"/>
              </a:rPr>
              <a:t>[21]</a:t>
            </a:r>
            <a:r>
              <a:rPr lang="en-US" dirty="0"/>
              <a:t> Big data philosophy encompasses unstructured, semi-structured and structured data, however the main focus is on unstructured data.</a:t>
            </a:r>
            <a:r>
              <a:rPr lang="en-US" baseline="30000" dirty="0">
                <a:hlinkClick r:id="rId6"/>
              </a:rPr>
              <a:t>[22]</a:t>
            </a:r>
            <a:r>
              <a:rPr lang="en-US" dirty="0"/>
              <a:t> Big data "size" is a constantly moving target, as of 2012 ranging from a few dozen terabytes to many </a:t>
            </a:r>
            <a:r>
              <a:rPr lang="en-US" dirty="0" err="1">
                <a:hlinkClick r:id="rId7" tooltip="Exabyte"/>
              </a:rPr>
              <a:t>exabytes</a:t>
            </a:r>
            <a:r>
              <a:rPr lang="en-US" dirty="0"/>
              <a:t> of data</a:t>
            </a:r>
            <a:r>
              <a:rPr lang="en-US" dirty="0" smtClean="0"/>
              <a:t>.</a:t>
            </a:r>
          </a:p>
          <a:p>
            <a:r>
              <a:rPr lang="en-US" dirty="0"/>
              <a:t>Big data represents the information assets characterized by such a high volume, velocity and variety to require specific technology and analytical methods for its transformation into value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550" y="61765"/>
            <a:ext cx="4362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8523" y="336676"/>
            <a:ext cx="3541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Introduction to Data Science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dirty="0"/>
              <a:t>Data science tool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4" y="2030434"/>
            <a:ext cx="1947255" cy="5615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6" y="4263493"/>
            <a:ext cx="4171862" cy="23717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741" y="1391087"/>
            <a:ext cx="6859109" cy="53624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74" y="1120084"/>
            <a:ext cx="1215866" cy="65586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174" y="2654498"/>
            <a:ext cx="869531" cy="6277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447" y="2582234"/>
            <a:ext cx="2414499" cy="69999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13" y="3282223"/>
            <a:ext cx="1593336" cy="65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849"/>
          </a:xfrm>
        </p:spPr>
        <p:txBody>
          <a:bodyPr>
            <a:normAutofit fontScale="90000"/>
          </a:bodyPr>
          <a:lstStyle/>
          <a:p>
            <a:pPr marL="457200" lvl="1"/>
            <a:r>
              <a:rPr lang="en-US" dirty="0" smtClean="0"/>
              <a:t>3. Data science steps</a:t>
            </a:r>
            <a:br>
              <a:rPr lang="en-US" dirty="0" smtClean="0"/>
            </a:br>
            <a:r>
              <a:rPr lang="en-US" dirty="0" smtClean="0"/>
              <a:t>1. </a:t>
            </a:r>
            <a:r>
              <a:rPr lang="fr-FR" dirty="0" err="1" smtClean="0"/>
              <a:t>Acquiring</a:t>
            </a:r>
            <a:r>
              <a:rPr lang="fr-FR" dirty="0" smtClean="0"/>
              <a:t>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84" y="1834175"/>
            <a:ext cx="1286556" cy="12865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11" y="1762430"/>
            <a:ext cx="1509169" cy="15735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84" y="3429000"/>
            <a:ext cx="1286556" cy="219847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911" y="3429000"/>
            <a:ext cx="1509169" cy="208597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070" y="3429000"/>
            <a:ext cx="2219325" cy="20288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395" y="1834173"/>
            <a:ext cx="1928677" cy="143004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710" y="1834173"/>
            <a:ext cx="1658170" cy="150178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8711" y="3768159"/>
            <a:ext cx="1658170" cy="148901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904" y="1834173"/>
            <a:ext cx="1074013" cy="107401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2995" y="3264216"/>
            <a:ext cx="1393830" cy="13938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5265420" y="124874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SQL DB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7853905" y="124874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NOSQL DB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10455315" y="1248741"/>
            <a:ext cx="12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lvl="1" indent="-457200"/>
            <a:r>
              <a:rPr lang="en-US" dirty="0" smtClean="0"/>
              <a:t>3. Data science steps</a:t>
            </a:r>
            <a:br>
              <a:rPr lang="en-US" dirty="0" smtClean="0"/>
            </a:br>
            <a:r>
              <a:rPr lang="en-US" dirty="0" smtClean="0"/>
              <a:t>2. </a:t>
            </a:r>
            <a:r>
              <a:rPr lang="fr-FR" dirty="0" err="1" smtClean="0"/>
              <a:t>Exploring</a:t>
            </a:r>
            <a:r>
              <a:rPr lang="fr-FR" dirty="0" smtClean="0"/>
              <a:t>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2956560" cy="4351338"/>
          </a:xfrm>
        </p:spPr>
        <p:txBody>
          <a:bodyPr/>
          <a:lstStyle/>
          <a:p>
            <a:r>
              <a:rPr lang="fr-FR" dirty="0" err="1" smtClean="0"/>
              <a:t>Outliers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" y="2541111"/>
            <a:ext cx="3148013" cy="2219325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890260" y="1825625"/>
            <a:ext cx="2956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General trends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59" y="2224087"/>
            <a:ext cx="1758315" cy="153257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659" y="3891597"/>
            <a:ext cx="20097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46751</TotalTime>
  <Words>702</Words>
  <Application>Microsoft Office PowerPoint</Application>
  <PresentationFormat>Grand écran</PresentationFormat>
  <Paragraphs>145</Paragraphs>
  <Slides>12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Arial Rounded MT Bold</vt:lpstr>
      <vt:lpstr>Arial Unicode MS</vt:lpstr>
      <vt:lpstr>Calibri</vt:lpstr>
      <vt:lpstr>Calibri Light</vt:lpstr>
      <vt:lpstr>DejaVu Sans</vt:lpstr>
      <vt:lpstr>Fira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 Data science steps 1. Acquiring Data  </vt:lpstr>
      <vt:lpstr>3. Data science steps 2. Exploring Data </vt:lpstr>
      <vt:lpstr>3. Data science steps 3. Preprocessing Data </vt:lpstr>
      <vt:lpstr>3. Data science steps 4. Analyse Data </vt:lpstr>
      <vt:lpstr>Useful Links introduction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GILLARDO</dc:creator>
  <cp:lastModifiedBy>Frederic GILLARDO</cp:lastModifiedBy>
  <cp:revision>105</cp:revision>
  <dcterms:created xsi:type="dcterms:W3CDTF">2018-11-07T14:01:56Z</dcterms:created>
  <dcterms:modified xsi:type="dcterms:W3CDTF">2020-03-07T07:09:31Z</dcterms:modified>
</cp:coreProperties>
</file>